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Raleway" pitchFamily="2" charset="77"/>
      <p:regular r:id="rId15"/>
      <p:bold r:id="rId16"/>
      <p:italic r:id="rId17"/>
      <p:boldItalic r:id="rId18"/>
    </p:embeddedFont>
    <p:embeddedFont>
      <p:font typeface="Source Sans Pro" panose="020B050303040302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5"/>
  </p:normalViewPr>
  <p:slideViewPr>
    <p:cSldViewPr snapToGrid="0">
      <p:cViewPr varScale="1">
        <p:scale>
          <a:sx n="150" d="100"/>
          <a:sy n="150" d="100"/>
        </p:scale>
        <p:origin x="520"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s>
</file>

<file path=ppt/media/image1.png>
</file>

<file path=ppt/media/image10.png>
</file>

<file path=ppt/media/image2.png>
</file>

<file path=ppt/media/image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watch?v=F-mjl63e0ms&amp;ab_channel=MarinLjubi%C4%87"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should consider playing some music while waiting for everyone to get started. Maybe - “I’m Coming Out” by Diana Ross?</a:t>
            </a:r>
            <a:endParaRPr dirty="0"/>
          </a:p>
          <a:p>
            <a:pPr marL="0" lvl="0" indent="0" algn="l" rtl="0">
              <a:spcBef>
                <a:spcPts val="0"/>
              </a:spcBef>
              <a:spcAft>
                <a:spcPts val="0"/>
              </a:spcAft>
              <a:buNone/>
            </a:pPr>
            <a:r>
              <a:rPr lang="en" u="sng">
                <a:solidFill>
                  <a:schemeClr val="hlink"/>
                </a:solidFill>
                <a:hlinkClick r:id="rId3"/>
              </a:rPr>
              <a:t>https://www.youtube.com/watch?v=F-mjl63e0ms&amp;ab_channel=MarinLjubi%C4%87</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457200" lvl="0" indent="-298450" algn="l" rtl="0">
              <a:spcBef>
                <a:spcPts val="0"/>
              </a:spcBef>
              <a:spcAft>
                <a:spcPts val="0"/>
              </a:spcAft>
              <a:buSzPts val="1100"/>
              <a:buAutoNum type="arabicParenBoth"/>
            </a:pPr>
            <a:r>
              <a:rPr lang="en"/>
              <a:t>Brendan to add content and update template format</a:t>
            </a:r>
            <a:endParaRPr dirty="0"/>
          </a:p>
          <a:p>
            <a:pPr marL="457200" lvl="0" indent="-298450" algn="l" rtl="0">
              <a:spcBef>
                <a:spcPts val="0"/>
              </a:spcBef>
              <a:spcAft>
                <a:spcPts val="0"/>
              </a:spcAft>
              <a:buSzPts val="1100"/>
              <a:buAutoNum type="arabicParenBoth"/>
            </a:pPr>
            <a:r>
              <a:rPr lang="en"/>
              <a:t>Reach out to Dars again for Sponsor Convo piece</a:t>
            </a:r>
            <a:endParaRPr dirty="0"/>
          </a:p>
          <a:p>
            <a:pPr marL="457200" lvl="0" indent="-298450" algn="l" rtl="0">
              <a:spcBef>
                <a:spcPts val="0"/>
              </a:spcBef>
              <a:spcAft>
                <a:spcPts val="0"/>
              </a:spcAft>
              <a:buSzPts val="1100"/>
              <a:buAutoNum type="arabicParenBoth"/>
            </a:pPr>
            <a:r>
              <a:rPr lang="en"/>
              <a:t>Brendan to create polls</a:t>
            </a:r>
            <a:endParaRPr dirty="0"/>
          </a:p>
          <a:p>
            <a:pPr marL="0" lvl="0" indent="0" algn="l" rtl="0">
              <a:spcBef>
                <a:spcPts val="0"/>
              </a:spcBef>
              <a:spcAft>
                <a:spcPts val="0"/>
              </a:spcAft>
              <a:buNone/>
            </a:pPr>
            <a:endParaRPr dirty="0"/>
          </a:p>
          <a:p>
            <a:pPr marL="457200" lvl="0" indent="-298450" algn="l" rtl="0">
              <a:spcBef>
                <a:spcPts val="0"/>
              </a:spcBef>
              <a:spcAft>
                <a:spcPts val="0"/>
              </a:spcAft>
              <a:buSzPts val="1100"/>
              <a:buAutoNum type="arabicParenBoth"/>
            </a:pPr>
            <a:r>
              <a:rPr lang="en"/>
              <a:t>Tuesday evening - Liv to do cleanup &amp; send to JB</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a8c5ad234b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a8c5ad234b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a97e263bae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a97e263bae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a8c5ad234b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a8c5ad234b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a8c5ad234b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a8c5ad234b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a8c5ad234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a8c5ad234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a8c5ad234b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a8c5ad234b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a8c5ad234b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a8c5ad234b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a8c5ad234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a8c5ad234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a8c5ad234b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a8c5ad234b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11;p2"/>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2" name="Google Shape;12;p2"/>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400"/>
              <a:buNone/>
              <a:defRPr sz="2400"/>
            </a:lvl1pPr>
            <a:lvl2pPr lvl="1">
              <a:lnSpc>
                <a:spcPct val="100000"/>
              </a:lnSpc>
              <a:spcBef>
                <a:spcPts val="0"/>
              </a:spcBef>
              <a:spcAft>
                <a:spcPts val="0"/>
              </a:spcAft>
              <a:buSzPts val="2400"/>
              <a:buNone/>
              <a:defRPr sz="2400"/>
            </a:lvl2pPr>
            <a:lvl3pPr lvl="2">
              <a:lnSpc>
                <a:spcPct val="100000"/>
              </a:lnSpc>
              <a:spcBef>
                <a:spcPts val="0"/>
              </a:spcBef>
              <a:spcAft>
                <a:spcPts val="0"/>
              </a:spcAft>
              <a:buSzPts val="2400"/>
              <a:buNone/>
              <a:defRPr sz="2400"/>
            </a:lvl3pPr>
            <a:lvl4pPr lvl="3">
              <a:lnSpc>
                <a:spcPct val="100000"/>
              </a:lnSpc>
              <a:spcBef>
                <a:spcPts val="0"/>
              </a:spcBef>
              <a:spcAft>
                <a:spcPts val="0"/>
              </a:spcAft>
              <a:buSzPts val="2400"/>
              <a:buNone/>
              <a:defRPr sz="2400"/>
            </a:lvl4pPr>
            <a:lvl5pPr lvl="4">
              <a:lnSpc>
                <a:spcPct val="100000"/>
              </a:lnSpc>
              <a:spcBef>
                <a:spcPts val="0"/>
              </a:spcBef>
              <a:spcAft>
                <a:spcPts val="0"/>
              </a:spcAft>
              <a:buSzPts val="2400"/>
              <a:buNone/>
              <a:defRPr sz="2400"/>
            </a:lvl5pPr>
            <a:lvl6pPr lvl="5">
              <a:lnSpc>
                <a:spcPct val="100000"/>
              </a:lnSpc>
              <a:spcBef>
                <a:spcPts val="0"/>
              </a:spcBef>
              <a:spcAft>
                <a:spcPts val="0"/>
              </a:spcAft>
              <a:buSzPts val="2400"/>
              <a:buNone/>
              <a:defRPr sz="2400"/>
            </a:lvl6pPr>
            <a:lvl7pPr lvl="6">
              <a:lnSpc>
                <a:spcPct val="100000"/>
              </a:lnSpc>
              <a:spcBef>
                <a:spcPts val="0"/>
              </a:spcBef>
              <a:spcAft>
                <a:spcPts val="0"/>
              </a:spcAft>
              <a:buSzPts val="2400"/>
              <a:buNone/>
              <a:defRPr sz="2400"/>
            </a:lvl7pPr>
            <a:lvl8pPr lvl="7">
              <a:lnSpc>
                <a:spcPct val="100000"/>
              </a:lnSpc>
              <a:spcBef>
                <a:spcPts val="0"/>
              </a:spcBef>
              <a:spcAft>
                <a:spcPts val="0"/>
              </a:spcAft>
              <a:buSzPts val="2400"/>
              <a:buNone/>
              <a:defRPr sz="2400"/>
            </a:lvl8pPr>
            <a:lvl9pPr lvl="8">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7"/>
        <p:cNvGrpSpPr/>
        <p:nvPr/>
      </p:nvGrpSpPr>
      <p:grpSpPr>
        <a:xfrm>
          <a:off x="0" y="0"/>
          <a:ext cx="0" cy="0"/>
          <a:chOff x="0" y="0"/>
          <a:chExt cx="0" cy="0"/>
        </a:xfrm>
      </p:grpSpPr>
      <p:sp>
        <p:nvSpPr>
          <p:cNvPr id="48" name="Google Shape;48;p11"/>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9" name="Google Shape;49;p11"/>
          <p:cNvSpPr txBox="1">
            <a:spLocks noGrp="1"/>
          </p:cNvSpPr>
          <p:nvPr>
            <p:ph type="title" hasCustomPrompt="1"/>
          </p:nvPr>
        </p:nvSpPr>
        <p:spPr>
          <a:xfrm>
            <a:off x="311700" y="743001"/>
            <a:ext cx="8520600" cy="20064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Font typeface="Source Sans Pro"/>
              <a:buNone/>
              <a:defRPr sz="12000">
                <a:latin typeface="Source Sans Pro"/>
                <a:ea typeface="Source Sans Pro"/>
                <a:cs typeface="Source Sans Pro"/>
                <a:sym typeface="Source Sans Pro"/>
              </a:defRPr>
            </a:lvl1pPr>
            <a:lvl2pPr lvl="1" algn="ctr">
              <a:spcBef>
                <a:spcPts val="0"/>
              </a:spcBef>
              <a:spcAft>
                <a:spcPts val="0"/>
              </a:spcAft>
              <a:buSzPts val="12000"/>
              <a:buFont typeface="Source Sans Pro"/>
              <a:buNone/>
              <a:defRPr sz="12000">
                <a:latin typeface="Source Sans Pro"/>
                <a:ea typeface="Source Sans Pro"/>
                <a:cs typeface="Source Sans Pro"/>
                <a:sym typeface="Source Sans Pro"/>
              </a:defRPr>
            </a:lvl2pPr>
            <a:lvl3pPr lvl="2" algn="ctr">
              <a:spcBef>
                <a:spcPts val="0"/>
              </a:spcBef>
              <a:spcAft>
                <a:spcPts val="0"/>
              </a:spcAft>
              <a:buSzPts val="12000"/>
              <a:buFont typeface="Source Sans Pro"/>
              <a:buNone/>
              <a:defRPr sz="12000">
                <a:latin typeface="Source Sans Pro"/>
                <a:ea typeface="Source Sans Pro"/>
                <a:cs typeface="Source Sans Pro"/>
                <a:sym typeface="Source Sans Pro"/>
              </a:defRPr>
            </a:lvl3pPr>
            <a:lvl4pPr lvl="3" algn="ctr">
              <a:spcBef>
                <a:spcPts val="0"/>
              </a:spcBef>
              <a:spcAft>
                <a:spcPts val="0"/>
              </a:spcAft>
              <a:buSzPts val="12000"/>
              <a:buFont typeface="Source Sans Pro"/>
              <a:buNone/>
              <a:defRPr sz="12000">
                <a:latin typeface="Source Sans Pro"/>
                <a:ea typeface="Source Sans Pro"/>
                <a:cs typeface="Source Sans Pro"/>
                <a:sym typeface="Source Sans Pro"/>
              </a:defRPr>
            </a:lvl4pPr>
            <a:lvl5pPr lvl="4" algn="ctr">
              <a:spcBef>
                <a:spcPts val="0"/>
              </a:spcBef>
              <a:spcAft>
                <a:spcPts val="0"/>
              </a:spcAft>
              <a:buSzPts val="12000"/>
              <a:buFont typeface="Source Sans Pro"/>
              <a:buNone/>
              <a:defRPr sz="12000">
                <a:latin typeface="Source Sans Pro"/>
                <a:ea typeface="Source Sans Pro"/>
                <a:cs typeface="Source Sans Pro"/>
                <a:sym typeface="Source Sans Pro"/>
              </a:defRPr>
            </a:lvl5pPr>
            <a:lvl6pPr lvl="5" algn="ctr">
              <a:spcBef>
                <a:spcPts val="0"/>
              </a:spcBef>
              <a:spcAft>
                <a:spcPts val="0"/>
              </a:spcAft>
              <a:buSzPts val="12000"/>
              <a:buFont typeface="Source Sans Pro"/>
              <a:buNone/>
              <a:defRPr sz="12000">
                <a:latin typeface="Source Sans Pro"/>
                <a:ea typeface="Source Sans Pro"/>
                <a:cs typeface="Source Sans Pro"/>
                <a:sym typeface="Source Sans Pro"/>
              </a:defRPr>
            </a:lvl6pPr>
            <a:lvl7pPr lvl="6" algn="ctr">
              <a:spcBef>
                <a:spcPts val="0"/>
              </a:spcBef>
              <a:spcAft>
                <a:spcPts val="0"/>
              </a:spcAft>
              <a:buSzPts val="12000"/>
              <a:buFont typeface="Source Sans Pro"/>
              <a:buNone/>
              <a:defRPr sz="12000">
                <a:latin typeface="Source Sans Pro"/>
                <a:ea typeface="Source Sans Pro"/>
                <a:cs typeface="Source Sans Pro"/>
                <a:sym typeface="Source Sans Pro"/>
              </a:defRPr>
            </a:lvl7pPr>
            <a:lvl8pPr lvl="7" algn="ctr">
              <a:spcBef>
                <a:spcPts val="0"/>
              </a:spcBef>
              <a:spcAft>
                <a:spcPts val="0"/>
              </a:spcAft>
              <a:buSzPts val="12000"/>
              <a:buFont typeface="Source Sans Pro"/>
              <a:buNone/>
              <a:defRPr sz="12000">
                <a:latin typeface="Source Sans Pro"/>
                <a:ea typeface="Source Sans Pro"/>
                <a:cs typeface="Source Sans Pro"/>
                <a:sym typeface="Source Sans Pro"/>
              </a:defRPr>
            </a:lvl8pPr>
            <a:lvl9pPr lvl="8" algn="ctr">
              <a:spcBef>
                <a:spcPts val="0"/>
              </a:spcBef>
              <a:spcAft>
                <a:spcPts val="0"/>
              </a:spcAft>
              <a:buSzPts val="12000"/>
              <a:buFont typeface="Source Sans Pro"/>
              <a:buNone/>
              <a:defRPr sz="12000">
                <a:latin typeface="Source Sans Pro"/>
                <a:ea typeface="Source Sans Pro"/>
                <a:cs typeface="Source Sans Pro"/>
                <a:sym typeface="Source Sans Pro"/>
              </a:defRPr>
            </a:lvl9pPr>
          </a:lstStyle>
          <a:p>
            <a:r>
              <a:t>xx%</a:t>
            </a:r>
          </a:p>
        </p:txBody>
      </p:sp>
      <p:sp>
        <p:nvSpPr>
          <p:cNvPr id="50" name="Google Shape;50;p11"/>
          <p:cNvSpPr txBox="1">
            <a:spLocks noGrp="1"/>
          </p:cNvSpPr>
          <p:nvPr>
            <p:ph type="body" idx="1"/>
          </p:nvPr>
        </p:nvSpPr>
        <p:spPr>
          <a:xfrm>
            <a:off x="311700" y="2845182"/>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51" name="Google Shape;51;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2"/>
        <p:cNvGrpSpPr/>
        <p:nvPr/>
      </p:nvGrpSpPr>
      <p:grpSpPr>
        <a:xfrm>
          <a:off x="0" y="0"/>
          <a:ext cx="0" cy="0"/>
          <a:chOff x="0" y="0"/>
          <a:chExt cx="0" cy="0"/>
        </a:xfrm>
      </p:grpSpPr>
      <p:sp>
        <p:nvSpPr>
          <p:cNvPr id="53" name="Google Shape;53;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3" name="Picture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p:nvPr/>
        </p:nvSpPr>
        <p:spPr>
          <a:xfrm>
            <a:off x="80700" y="2651100"/>
            <a:ext cx="8982600" cy="24117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16;p3"/>
          <p:cNvSpPr txBox="1">
            <a:spLocks noGrp="1"/>
          </p:cNvSpPr>
          <p:nvPr>
            <p:ph type="title"/>
          </p:nvPr>
        </p:nvSpPr>
        <p:spPr>
          <a:xfrm>
            <a:off x="485875" y="1714500"/>
            <a:ext cx="8183700" cy="7857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3600"/>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7" name="Google Shape;17;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4" name="Google Shape;24;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5" name="Google Shape;25;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6" name="Google Shape;26;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2" name="Picture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9" name="Google Shape;29;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0"/>
        <p:cNvGrpSpPr/>
        <p:nvPr/>
      </p:nvGrpSpPr>
      <p:grpSpPr>
        <a:xfrm>
          <a:off x="0" y="0"/>
          <a:ext cx="0" cy="0"/>
          <a:chOff x="0" y="0"/>
          <a:chExt cx="0" cy="0"/>
        </a:xfrm>
      </p:grpSpPr>
      <p:sp>
        <p:nvSpPr>
          <p:cNvPr id="31" name="Google Shape;31;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2" name="Google Shape;32;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3" name="Google Shape;3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2"/>
        </a:solidFill>
        <a:effectLst/>
      </p:bgPr>
    </p:bg>
    <p:spTree>
      <p:nvGrpSpPr>
        <p:cNvPr id="1" name="Shape 34"/>
        <p:cNvGrpSpPr/>
        <p:nvPr/>
      </p:nvGrpSpPr>
      <p:grpSpPr>
        <a:xfrm>
          <a:off x="0" y="0"/>
          <a:ext cx="0" cy="0"/>
          <a:chOff x="0" y="0"/>
          <a:chExt cx="0" cy="0"/>
        </a:xfrm>
      </p:grpSpPr>
      <p:sp>
        <p:nvSpPr>
          <p:cNvPr id="35" name="Google Shape;35;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6" name="Google Shape;36;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7"/>
        <p:cNvGrpSpPr/>
        <p:nvPr/>
      </p:nvGrpSpPr>
      <p:grpSpPr>
        <a:xfrm>
          <a:off x="0" y="0"/>
          <a:ext cx="0" cy="0"/>
          <a:chOff x="0" y="0"/>
          <a:chExt cx="0" cy="0"/>
        </a:xfrm>
      </p:grpSpPr>
      <p:sp>
        <p:nvSpPr>
          <p:cNvPr id="38" name="Google Shape;38;p9"/>
          <p:cNvSpPr/>
          <p:nvPr/>
        </p:nvSpPr>
        <p:spPr>
          <a:xfrm>
            <a:off x="4636800" y="80700"/>
            <a:ext cx="4426500" cy="4982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cxnSp>
        <p:nvCxnSpPr>
          <p:cNvPr id="39" name="Google Shape;39;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0" name="Google Shape;40;p9"/>
          <p:cNvSpPr txBox="1">
            <a:spLocks noGrp="1"/>
          </p:cNvSpPr>
          <p:nvPr>
            <p:ph type="title"/>
          </p:nvPr>
        </p:nvSpPr>
        <p:spPr>
          <a:xfrm>
            <a:off x="265500" y="1181700"/>
            <a:ext cx="4045200" cy="1533600"/>
          </a:xfrm>
          <a:prstGeom prst="rect">
            <a:avLst/>
          </a:prstGeom>
        </p:spPr>
        <p:txBody>
          <a:bodyPr spcFirstLastPara="1" wrap="square" lIns="91425" tIns="91425" rIns="91425" bIns="91425" anchor="b" anchorCtr="0">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1" name="Google Shape;41;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Google Shape;42;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3" name="Google Shape;43;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2100"/>
              <a:buNone/>
              <a:defRPr sz="2100"/>
            </a:lvl1pPr>
          </a:lstStyle>
          <a:p>
            <a:endParaRPr/>
          </a:p>
        </p:txBody>
      </p:sp>
      <p:sp>
        <p:nvSpPr>
          <p:cNvPr id="46" name="Google Shape;46;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853543" y="4061470"/>
            <a:ext cx="1432673" cy="101481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l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23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Source Sans Pro"/>
              <a:buChar char="●"/>
              <a:defRPr sz="1800">
                <a:solidFill>
                  <a:schemeClr val="lt2"/>
                </a:solidFill>
                <a:latin typeface="Source Sans Pro"/>
                <a:ea typeface="Source Sans Pro"/>
                <a:cs typeface="Source Sans Pro"/>
                <a:sym typeface="Source Sans Pro"/>
              </a:defRPr>
            </a:lvl1pPr>
            <a:lvl2pPr marL="914400" lvl="1"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2pPr>
            <a:lvl3pPr marL="1371600" lvl="2"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3pPr>
            <a:lvl4pPr marL="1828800" lvl="3"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4pPr>
            <a:lvl5pPr marL="2286000" lvl="4"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5pPr>
            <a:lvl6pPr marL="2743200" lvl="5"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6pPr>
            <a:lvl7pPr marL="3200400" lvl="6"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7pPr>
            <a:lvl8pPr marL="3657600" lvl="7" indent="-317500">
              <a:lnSpc>
                <a:spcPct val="115000"/>
              </a:lnSpc>
              <a:spcBef>
                <a:spcPts val="1600"/>
              </a:spcBef>
              <a:spcAft>
                <a:spcPts val="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8pPr>
            <a:lvl9pPr marL="4114800" lvl="8" indent="-317500">
              <a:lnSpc>
                <a:spcPct val="115000"/>
              </a:lnSpc>
              <a:spcBef>
                <a:spcPts val="1600"/>
              </a:spcBef>
              <a:spcAft>
                <a:spcPts val="1600"/>
              </a:spcAft>
              <a:buClr>
                <a:schemeClr val="lt2"/>
              </a:buClr>
              <a:buSzPts val="1400"/>
              <a:buFont typeface="Source Sans Pro"/>
              <a:buChar char="■"/>
              <a:defRPr>
                <a:solidFill>
                  <a:schemeClr val="lt2"/>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Source Sans Pro"/>
                <a:ea typeface="Source Sans Pro"/>
                <a:cs typeface="Source Sans Pro"/>
                <a:sym typeface="Source Sans Pro"/>
              </a:defRPr>
            </a:lvl1pPr>
            <a:lvl2pPr lvl="1" algn="r">
              <a:buNone/>
              <a:defRPr sz="1000">
                <a:solidFill>
                  <a:schemeClr val="lt2"/>
                </a:solidFill>
                <a:latin typeface="Source Sans Pro"/>
                <a:ea typeface="Source Sans Pro"/>
                <a:cs typeface="Source Sans Pro"/>
                <a:sym typeface="Source Sans Pro"/>
              </a:defRPr>
            </a:lvl2pPr>
            <a:lvl3pPr lvl="2" algn="r">
              <a:buNone/>
              <a:defRPr sz="1000">
                <a:solidFill>
                  <a:schemeClr val="lt2"/>
                </a:solidFill>
                <a:latin typeface="Source Sans Pro"/>
                <a:ea typeface="Source Sans Pro"/>
                <a:cs typeface="Source Sans Pro"/>
                <a:sym typeface="Source Sans Pro"/>
              </a:defRPr>
            </a:lvl3pPr>
            <a:lvl4pPr lvl="3" algn="r">
              <a:buNone/>
              <a:defRPr sz="1000">
                <a:solidFill>
                  <a:schemeClr val="lt2"/>
                </a:solidFill>
                <a:latin typeface="Source Sans Pro"/>
                <a:ea typeface="Source Sans Pro"/>
                <a:cs typeface="Source Sans Pro"/>
                <a:sym typeface="Source Sans Pro"/>
              </a:defRPr>
            </a:lvl4pPr>
            <a:lvl5pPr lvl="4" algn="r">
              <a:buNone/>
              <a:defRPr sz="1000">
                <a:solidFill>
                  <a:schemeClr val="lt2"/>
                </a:solidFill>
                <a:latin typeface="Source Sans Pro"/>
                <a:ea typeface="Source Sans Pro"/>
                <a:cs typeface="Source Sans Pro"/>
                <a:sym typeface="Source Sans Pro"/>
              </a:defRPr>
            </a:lvl5pPr>
            <a:lvl6pPr lvl="5" algn="r">
              <a:buNone/>
              <a:defRPr sz="1000">
                <a:solidFill>
                  <a:schemeClr val="lt2"/>
                </a:solidFill>
                <a:latin typeface="Source Sans Pro"/>
                <a:ea typeface="Source Sans Pro"/>
                <a:cs typeface="Source Sans Pro"/>
                <a:sym typeface="Source Sans Pro"/>
              </a:defRPr>
            </a:lvl6pPr>
            <a:lvl7pPr lvl="6" algn="r">
              <a:buNone/>
              <a:defRPr sz="1000">
                <a:solidFill>
                  <a:schemeClr val="lt2"/>
                </a:solidFill>
                <a:latin typeface="Source Sans Pro"/>
                <a:ea typeface="Source Sans Pro"/>
                <a:cs typeface="Source Sans Pro"/>
                <a:sym typeface="Source Sans Pro"/>
              </a:defRPr>
            </a:lvl7pPr>
            <a:lvl8pPr lvl="7" algn="r">
              <a:buNone/>
              <a:defRPr sz="1000">
                <a:solidFill>
                  <a:schemeClr val="lt2"/>
                </a:solidFill>
                <a:latin typeface="Source Sans Pro"/>
                <a:ea typeface="Source Sans Pro"/>
                <a:cs typeface="Source Sans Pro"/>
                <a:sym typeface="Source Sans Pro"/>
              </a:defRPr>
            </a:lvl8pPr>
            <a:lvl9pPr lvl="8" algn="r">
              <a:buNone/>
              <a:defRPr sz="1000">
                <a:solidFill>
                  <a:schemeClr val="lt2"/>
                </a:solidFill>
                <a:latin typeface="Source Sans Pro"/>
                <a:ea typeface="Source Sans Pro"/>
                <a:cs typeface="Source Sans Pro"/>
                <a:sym typeface="Source Sans Pro"/>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washingtonblade.com/2020/11/04/33-lgbtq-candidates-win-election-to-anc-seats-across-d-c/" TargetMode="External"/><Relationship Id="rId7" Type="http://schemas.openxmlformats.org/officeDocument/2006/relationships/hyperlink" Target="https://www.nytimes.com/2020/10/21/world/europe/pope-francis-same-sex-civil-unions.html" TargetMode="Externa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hyperlink" Target="https://www.washingtonblade.com/2020/11/11/new-blueprint-lights-way-for-biden-to-reverse-trump-policies-on-lgbtq-rights/" TargetMode="External"/><Relationship Id="rId5" Type="http://schemas.openxmlformats.org/officeDocument/2006/relationships/hyperlink" Target="https://www.hrc.org/press-releases/history-sarah-mcbride-becomes-first-transgender-state-senator" TargetMode="External"/><Relationship Id="rId4" Type="http://schemas.openxmlformats.org/officeDocument/2006/relationships/hyperlink" Target="https://www.washingtonpost.com/local/virginia-politics/virginia-poised-to-approve-sweeping-lgbt-rights-measures/2020/02/06/2053a190-48f8-11ea-bdbf-1dfb23249293_story.html"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jp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3"/>
          <p:cNvSpPr txBox="1">
            <a:spLocks noGrp="1"/>
          </p:cNvSpPr>
          <p:nvPr>
            <p:ph type="ctrTitle"/>
          </p:nvPr>
        </p:nvSpPr>
        <p:spPr>
          <a:xfrm>
            <a:off x="485875" y="264475"/>
            <a:ext cx="8183700" cy="147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Leidos Pride ERG </a:t>
            </a:r>
            <a:endParaRPr dirty="0"/>
          </a:p>
          <a:p>
            <a:pPr marL="0" lvl="0" indent="0" algn="l" rtl="0">
              <a:spcBef>
                <a:spcPts val="0"/>
              </a:spcBef>
              <a:spcAft>
                <a:spcPts val="0"/>
              </a:spcAft>
              <a:buNone/>
            </a:pPr>
            <a:r>
              <a:rPr lang="en"/>
              <a:t>DMV Chapter Launch! </a:t>
            </a:r>
            <a:endParaRPr dirty="0"/>
          </a:p>
        </p:txBody>
      </p:sp>
      <p:sp>
        <p:nvSpPr>
          <p:cNvPr id="59" name="Google Shape;59;p13"/>
          <p:cNvSpPr txBox="1">
            <a:spLocks noGrp="1"/>
          </p:cNvSpPr>
          <p:nvPr>
            <p:ph type="subTitle" idx="1"/>
          </p:nvPr>
        </p:nvSpPr>
        <p:spPr>
          <a:xfrm>
            <a:off x="485875" y="1738075"/>
            <a:ext cx="8183700" cy="86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Welcome Everyone</a:t>
            </a:r>
            <a:endParaRPr dirty="0"/>
          </a:p>
        </p:txBody>
      </p:sp>
      <p:pic>
        <p:nvPicPr>
          <p:cNvPr id="60" name="Google Shape;60;p13"/>
          <p:cNvPicPr preferRelativeResize="0"/>
          <p:nvPr/>
        </p:nvPicPr>
        <p:blipFill>
          <a:blip r:embed="rId3">
            <a:alphaModFix/>
          </a:blip>
          <a:stretch>
            <a:fillRect/>
          </a:stretch>
        </p:blipFill>
        <p:spPr>
          <a:xfrm>
            <a:off x="6083274" y="2848425"/>
            <a:ext cx="2735975" cy="2075075"/>
          </a:xfrm>
          <a:prstGeom prst="rect">
            <a:avLst/>
          </a:prstGeom>
          <a:noFill/>
          <a:ln>
            <a:noFill/>
          </a:ln>
        </p:spPr>
      </p:pic>
      <p:sp>
        <p:nvSpPr>
          <p:cNvPr id="5" name="Google Shape;59;p13"/>
          <p:cNvSpPr txBox="1">
            <a:spLocks/>
          </p:cNvSpPr>
          <p:nvPr/>
        </p:nvSpPr>
        <p:spPr>
          <a:xfrm>
            <a:off x="485875" y="3278925"/>
            <a:ext cx="8183700" cy="861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1pPr>
            <a:lvl2pPr marL="914400" marR="0" lvl="1"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2pPr>
            <a:lvl3pPr marL="1371600" marR="0" lvl="2"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3pPr>
            <a:lvl4pPr marL="1828800" marR="0" lvl="3"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4pPr>
            <a:lvl5pPr marL="2286000" marR="0" lvl="4"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5pPr>
            <a:lvl6pPr marL="2743200" marR="0" lvl="5"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6pPr>
            <a:lvl7pPr marL="3200400" marR="0" lvl="6"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7pPr>
            <a:lvl8pPr marL="3657600" marR="0" lvl="7"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8pPr>
            <a:lvl9pPr marL="4114800" marR="0" lvl="8" indent="-317500" algn="l" rtl="0">
              <a:lnSpc>
                <a:spcPct val="100000"/>
              </a:lnSpc>
              <a:spcBef>
                <a:spcPts val="0"/>
              </a:spcBef>
              <a:spcAft>
                <a:spcPts val="0"/>
              </a:spcAft>
              <a:buClr>
                <a:schemeClr val="lt2"/>
              </a:buClr>
              <a:buSzPts val="2400"/>
              <a:buFont typeface="Source Sans Pro"/>
              <a:buNone/>
              <a:defRPr sz="2400" b="0" i="0" u="none" strike="noStrike" cap="none">
                <a:solidFill>
                  <a:schemeClr val="lt2"/>
                </a:solidFill>
                <a:latin typeface="Source Sans Pro"/>
                <a:ea typeface="Source Sans Pro"/>
                <a:cs typeface="Source Sans Pro"/>
                <a:sym typeface="Source Sans Pro"/>
              </a:defRPr>
            </a:lvl9pPr>
          </a:lstStyle>
          <a:p>
            <a:pPr marL="0" indent="0"/>
            <a:r>
              <a:rPr lang="en-US" sz="1800" dirty="0">
                <a:solidFill>
                  <a:schemeClr val="bg1"/>
                </a:solidFill>
              </a:rPr>
              <a:t>Presented By:</a:t>
            </a:r>
          </a:p>
          <a:p>
            <a:pPr marL="0" indent="0"/>
            <a:endParaRPr lang="en-US" sz="1800" dirty="0">
              <a:solidFill>
                <a:schemeClr val="bg1"/>
              </a:solidFill>
            </a:endParaRPr>
          </a:p>
          <a:p>
            <a:pPr marL="0" indent="0"/>
            <a:r>
              <a:rPr lang="en-US" sz="1800" dirty="0">
                <a:solidFill>
                  <a:schemeClr val="bg1"/>
                </a:solidFill>
              </a:rPr>
              <a:t>Brendan McCullagh &amp;</a:t>
            </a:r>
          </a:p>
          <a:p>
            <a:pPr marL="0" indent="0"/>
            <a:r>
              <a:rPr lang="en-US" sz="1800" dirty="0">
                <a:solidFill>
                  <a:schemeClr val="bg1"/>
                </a:solidFill>
              </a:rPr>
              <a:t>Olivia DAliberti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2"/>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#GayNews in the DMV &amp; Beyond!</a:t>
            </a:r>
            <a:endParaRPr dirty="0"/>
          </a:p>
        </p:txBody>
      </p:sp>
      <p:sp>
        <p:nvSpPr>
          <p:cNvPr id="118" name="Google Shape;118;p22"/>
          <p:cNvSpPr txBox="1">
            <a:spLocks noGrp="1"/>
          </p:cNvSpPr>
          <p:nvPr>
            <p:ph type="body" idx="1"/>
          </p:nvPr>
        </p:nvSpPr>
        <p:spPr>
          <a:xfrm>
            <a:off x="311700" y="1152475"/>
            <a:ext cx="8520600" cy="3799800"/>
          </a:xfrm>
          <a:prstGeom prst="rect">
            <a:avLst/>
          </a:prstGeom>
        </p:spPr>
        <p:txBody>
          <a:bodyPr spcFirstLastPara="1" wrap="square" lIns="91425" tIns="91425" rIns="91425" bIns="91425" anchor="t" anchorCtr="0">
            <a:noAutofit/>
          </a:bodyPr>
          <a:lstStyle/>
          <a:p>
            <a:pPr lvl="0"/>
            <a:r>
              <a:rPr lang="en-US" dirty="0"/>
              <a:t>Washington Blade - </a:t>
            </a:r>
            <a:r>
              <a:rPr lang="en-US" dirty="0">
                <a:hlinkClick r:id="rId3"/>
              </a:rPr>
              <a:t>33 LGBTQ candidates win election to ANC seats across D.C.</a:t>
            </a:r>
            <a:endParaRPr lang="en-US" dirty="0"/>
          </a:p>
          <a:p>
            <a:pPr lvl="0"/>
            <a:r>
              <a:rPr lang="en-US" dirty="0">
                <a:solidFill>
                  <a:schemeClr val="tx2"/>
                </a:solidFill>
              </a:rPr>
              <a:t>Washington Post - </a:t>
            </a:r>
            <a:r>
              <a:rPr lang="en-US" u="sng" dirty="0">
                <a:solidFill>
                  <a:schemeClr val="hlink"/>
                </a:solidFill>
                <a:hlinkClick r:id="rId4"/>
              </a:rPr>
              <a:t>Virginia poised to become first Southern state banning LGBT discrimination</a:t>
            </a:r>
            <a:endParaRPr lang="en" u="sng" dirty="0">
              <a:solidFill>
                <a:schemeClr val="hlink"/>
              </a:solidFill>
              <a:hlinkClick r:id="rId5"/>
            </a:endParaRPr>
          </a:p>
          <a:p>
            <a:pPr lvl="0"/>
            <a:r>
              <a:rPr lang="en-US" dirty="0">
                <a:solidFill>
                  <a:schemeClr val="tx2"/>
                </a:solidFill>
              </a:rPr>
              <a:t>Human Rights Campaign - </a:t>
            </a:r>
            <a:r>
              <a:rPr lang="en-US" u="sng" dirty="0">
                <a:solidFill>
                  <a:schemeClr val="hlink"/>
                </a:solidFill>
                <a:hlinkClick r:id="rId5"/>
              </a:rPr>
              <a:t>HISTORY: Sarah McBride Becomes First Transgender State Senator</a:t>
            </a:r>
            <a:endParaRPr lang="en-US" u="sng" dirty="0">
              <a:solidFill>
                <a:schemeClr val="hlink"/>
              </a:solidFill>
              <a:hlinkClick r:id="rId6"/>
            </a:endParaRPr>
          </a:p>
          <a:p>
            <a:pPr lvl="0"/>
            <a:r>
              <a:rPr lang="en-US" dirty="0">
                <a:solidFill>
                  <a:schemeClr val="tx2"/>
                </a:solidFill>
              </a:rPr>
              <a:t>Washington Blade - </a:t>
            </a:r>
            <a:r>
              <a:rPr lang="en-US" u="sng" dirty="0">
                <a:solidFill>
                  <a:schemeClr val="hlink"/>
                </a:solidFill>
                <a:hlinkClick r:id="rId6"/>
              </a:rPr>
              <a:t>New ‘blueprint’ lights way for Biden to reverse Trump policies on LGBTQ rights</a:t>
            </a:r>
            <a:endParaRPr lang="en-US" u="sng" dirty="0">
              <a:solidFill>
                <a:schemeClr val="hlink"/>
              </a:solidFill>
            </a:endParaRPr>
          </a:p>
          <a:p>
            <a:pPr lvl="0"/>
            <a:r>
              <a:rPr lang="en-US" dirty="0">
                <a:solidFill>
                  <a:schemeClr val="tx2"/>
                </a:solidFill>
              </a:rPr>
              <a:t>New York Times - </a:t>
            </a:r>
            <a:r>
              <a:rPr lang="en-US" u="sng" dirty="0">
                <a:solidFill>
                  <a:schemeClr val="hlink"/>
                </a:solidFill>
                <a:hlinkClick r:id="rId7"/>
              </a:rPr>
              <a:t>In Shift for Church, Pope Francis Voices Support for Same-Sex Civil Unions</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Any Questions?</a:t>
            </a:r>
          </a:p>
        </p:txBody>
      </p:sp>
      <p:pic>
        <p:nvPicPr>
          <p:cNvPr id="4" name="Content Placeholder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4394" y="1381173"/>
            <a:ext cx="5575212" cy="2381155"/>
          </a:xfrm>
          <a:prstGeom prst="rect">
            <a:avLst/>
          </a:prstGeom>
          <a:noFill/>
          <a:ln>
            <a:noFill/>
          </a:ln>
        </p:spPr>
      </p:pic>
    </p:spTree>
    <p:extLst>
      <p:ext uri="{BB962C8B-B14F-4D97-AF65-F5344CB8AC3E}">
        <p14:creationId xmlns:p14="http://schemas.microsoft.com/office/powerpoint/2010/main" val="3973496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Text Placeholder 2"/>
          <p:cNvSpPr>
            <a:spLocks noGrp="1"/>
          </p:cNvSpPr>
          <p:nvPr>
            <p:ph type="body" idx="1"/>
          </p:nvPr>
        </p:nvSpPr>
        <p:spPr/>
        <p:txBody>
          <a:bodyPr/>
          <a:lstStyle/>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96477" y="1436300"/>
            <a:ext cx="2351047" cy="2270900"/>
          </a:xfrm>
          <a:prstGeom prst="rect">
            <a:avLst/>
          </a:prstGeom>
        </p:spPr>
      </p:pic>
    </p:spTree>
    <p:extLst>
      <p:ext uri="{BB962C8B-B14F-4D97-AF65-F5344CB8AC3E}">
        <p14:creationId xmlns:p14="http://schemas.microsoft.com/office/powerpoint/2010/main" val="3079506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Welcome! Thanks for Coming Out</a:t>
            </a:r>
            <a:endParaRPr dirty="0"/>
          </a:p>
        </p:txBody>
      </p:sp>
      <p:sp>
        <p:nvSpPr>
          <p:cNvPr id="66" name="Google Shape;66;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dirty="0">
                <a:sym typeface="Raleway"/>
              </a:rPr>
              <a:t>Tell us why you’re here today! </a:t>
            </a:r>
            <a:endParaRPr dirty="0">
              <a:sym typeface="Raleway"/>
            </a:endParaRPr>
          </a:p>
          <a:p>
            <a:pPr marL="0" lvl="0" indent="0" algn="l" rtl="0">
              <a:lnSpc>
                <a:spcPct val="100000"/>
              </a:lnSpc>
              <a:spcBef>
                <a:spcPts val="0"/>
              </a:spcBef>
              <a:spcAft>
                <a:spcPts val="0"/>
              </a:spcAft>
              <a:buNone/>
            </a:pPr>
            <a:endParaRPr dirty="0"/>
          </a:p>
          <a:p>
            <a:pPr marL="0" lvl="0" indent="0" algn="l" rtl="0">
              <a:spcBef>
                <a:spcPts val="0"/>
              </a:spcBef>
              <a:spcAft>
                <a:spcPts val="0"/>
              </a:spcAft>
              <a:buNone/>
            </a:pPr>
            <a:r>
              <a:rPr lang="en" dirty="0"/>
              <a:t>*Write in the WebEx Chat!*</a:t>
            </a:r>
            <a:endParaRPr dirty="0"/>
          </a:p>
          <a:p>
            <a:pPr marL="0" lvl="0" indent="0" algn="l" rtl="0">
              <a:spcBef>
                <a:spcPts val="1600"/>
              </a:spcBef>
              <a:spcAft>
                <a:spcPts val="0"/>
              </a:spcAft>
              <a:buNone/>
            </a:pPr>
            <a:r>
              <a:rPr lang="en" dirty="0"/>
              <a:t>Liv: “I’m here because I want to create local queer community here at Leidos!”</a:t>
            </a:r>
            <a:endParaRPr dirty="0"/>
          </a:p>
          <a:p>
            <a:pPr marL="0" lvl="0" indent="0" algn="l" rtl="0">
              <a:spcBef>
                <a:spcPts val="1600"/>
              </a:spcBef>
              <a:spcAft>
                <a:spcPts val="1600"/>
              </a:spcAft>
              <a:buNone/>
            </a:pPr>
            <a:r>
              <a:rPr lang="en" dirty="0"/>
              <a:t>Brendan: “I’m here because I want to plan engaging events to bring the Leidos LGBTQIA+ &amp; allied community together across contracts and corporate!”</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are We? What’s our Deal?</a:t>
            </a:r>
            <a:endParaRPr dirty="0"/>
          </a:p>
        </p:txBody>
      </p:sp>
      <p:sp>
        <p:nvSpPr>
          <p:cNvPr id="72" name="Google Shape;72;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are the Pride ERG’s brand new DMV Chapter - a Pride group within Leidos specifically focused on programming within the District of Columbia, Maryland, and Virginia! </a:t>
            </a:r>
            <a:endParaRPr dirty="0"/>
          </a:p>
          <a:p>
            <a:pPr marL="0" lvl="0" indent="0" algn="l" rtl="0">
              <a:spcBef>
                <a:spcPts val="1600"/>
              </a:spcBef>
              <a:spcAft>
                <a:spcPts val="0"/>
              </a:spcAft>
              <a:buNone/>
            </a:pPr>
            <a:r>
              <a:rPr lang="en" dirty="0"/>
              <a:t>We are about supporting the LGBTQIA+ Community in the DMV and creating opportunities for Queer Networking within Leidos. In practice, that means that we are committed to holding monthly events for Leidos employees and working to organize leidos employees around local LGBTQIA+ movements. </a:t>
            </a:r>
            <a:endParaRPr dirty="0"/>
          </a:p>
          <a:p>
            <a:pPr marL="0" lvl="0" indent="0" algn="l" rtl="0">
              <a:spcBef>
                <a:spcPts val="1600"/>
              </a:spcBef>
              <a:spcAft>
                <a:spcPts val="0"/>
              </a:spcAft>
              <a:buNone/>
            </a:pPr>
            <a:r>
              <a:rPr lang="en" dirty="0"/>
              <a:t>We want to build YOUR career at Leidos and OUR DMV LGBTQIA+ community.</a:t>
            </a:r>
            <a:endParaRPr dirty="0"/>
          </a:p>
          <a:p>
            <a:pPr marL="0" lvl="0" indent="0" algn="l" rtl="0">
              <a:spcBef>
                <a:spcPts val="1600"/>
              </a:spcBef>
              <a:spcAft>
                <a:spcPts val="1600"/>
              </a:spcAft>
              <a:buNone/>
            </a:pP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Message from Our Pride ERG Board</a:t>
            </a:r>
            <a:endParaRPr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72345" y="1339558"/>
            <a:ext cx="1675762" cy="181939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93549" y="1339558"/>
            <a:ext cx="1456569" cy="1819398"/>
          </a:xfrm>
          <a:prstGeom prst="rect">
            <a:avLst/>
          </a:prstGeom>
        </p:spPr>
      </p:pic>
      <p:sp>
        <p:nvSpPr>
          <p:cNvPr id="5" name="TextBox 4"/>
          <p:cNvSpPr txBox="1"/>
          <p:nvPr/>
        </p:nvSpPr>
        <p:spPr>
          <a:xfrm>
            <a:off x="1946235" y="3430089"/>
            <a:ext cx="1527982" cy="523220"/>
          </a:xfrm>
          <a:prstGeom prst="rect">
            <a:avLst/>
          </a:prstGeom>
          <a:noFill/>
        </p:spPr>
        <p:txBody>
          <a:bodyPr wrap="none" rtlCol="0">
            <a:spAutoFit/>
          </a:bodyPr>
          <a:lstStyle/>
          <a:p>
            <a:pPr algn="ctr"/>
            <a:r>
              <a:rPr lang="en-US" b="1" dirty="0">
                <a:solidFill>
                  <a:schemeClr val="tx2"/>
                </a:solidFill>
                <a:latin typeface="Source Sans Pro" panose="020B0604020202020204" charset="0"/>
              </a:rPr>
              <a:t>Chair</a:t>
            </a:r>
          </a:p>
          <a:p>
            <a:pPr algn="ctr"/>
            <a:r>
              <a:rPr lang="en-US" dirty="0">
                <a:solidFill>
                  <a:schemeClr val="tx2"/>
                </a:solidFill>
                <a:latin typeface="Source Sans Pro" panose="020B0604020202020204" charset="0"/>
              </a:rPr>
              <a:t>Robert Brumfield</a:t>
            </a:r>
          </a:p>
        </p:txBody>
      </p:sp>
      <p:sp>
        <p:nvSpPr>
          <p:cNvPr id="6" name="TextBox 5"/>
          <p:cNvSpPr txBox="1"/>
          <p:nvPr/>
        </p:nvSpPr>
        <p:spPr>
          <a:xfrm>
            <a:off x="5448224" y="3430089"/>
            <a:ext cx="1547219" cy="523220"/>
          </a:xfrm>
          <a:prstGeom prst="rect">
            <a:avLst/>
          </a:prstGeom>
          <a:noFill/>
        </p:spPr>
        <p:txBody>
          <a:bodyPr wrap="none" rtlCol="0">
            <a:spAutoFit/>
          </a:bodyPr>
          <a:lstStyle/>
          <a:p>
            <a:pPr algn="ctr"/>
            <a:r>
              <a:rPr lang="en-US" b="1" dirty="0">
                <a:solidFill>
                  <a:schemeClr val="tx2"/>
                </a:solidFill>
                <a:latin typeface="Source Sans Pro" panose="020B0604020202020204" charset="0"/>
              </a:rPr>
              <a:t>Chapter Manager</a:t>
            </a:r>
          </a:p>
          <a:p>
            <a:pPr algn="ctr"/>
            <a:r>
              <a:rPr lang="en-US" dirty="0">
                <a:solidFill>
                  <a:schemeClr val="tx2"/>
                </a:solidFill>
                <a:latin typeface="Source Sans Pro" panose="020B0604020202020204" charset="0"/>
              </a:rPr>
              <a:t>JB Bradley</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Values</a:t>
            </a:r>
            <a:endParaRPr dirty="0"/>
          </a:p>
        </p:txBody>
      </p:sp>
      <p:sp>
        <p:nvSpPr>
          <p:cNvPr id="84" name="Google Shape;84;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We are all about #inclusion and #diversity</a:t>
            </a:r>
            <a:endParaRPr dirty="0"/>
          </a:p>
          <a:p>
            <a:pPr marL="0" lvl="0" indent="0" algn="l" rtl="0">
              <a:spcBef>
                <a:spcPts val="1600"/>
              </a:spcBef>
              <a:spcAft>
                <a:spcPts val="0"/>
              </a:spcAft>
              <a:buNone/>
            </a:pPr>
            <a:r>
              <a:rPr lang="en" dirty="0"/>
              <a:t>In practice, that means that we actively support ALL employees in the DMV and plan to partner closely with other ERGs; in particularly the African American ERG, Women’s Network ERG and Young Professionals Network ERG.</a:t>
            </a:r>
            <a:endParaRPr dirty="0"/>
          </a:p>
          <a:p>
            <a:pPr marL="0" lvl="0" indent="0" algn="l" rtl="0">
              <a:spcBef>
                <a:spcPts val="1600"/>
              </a:spcBef>
              <a:spcAft>
                <a:spcPts val="0"/>
              </a:spcAft>
              <a:buNone/>
            </a:pPr>
            <a:r>
              <a:rPr lang="en" dirty="0"/>
              <a:t>Everyone is welcome and we will actively and loudly support other causes:</a:t>
            </a:r>
            <a:endParaRPr dirty="0"/>
          </a:p>
          <a:p>
            <a:pPr marL="0" lvl="0" indent="0" algn="l" rtl="0">
              <a:spcBef>
                <a:spcPts val="1600"/>
              </a:spcBef>
              <a:spcAft>
                <a:spcPts val="1600"/>
              </a:spcAft>
              <a:buNone/>
            </a:pPr>
            <a:r>
              <a:rPr lang="en" dirty="0"/>
              <a:t>#TransRights, #BLM, #RadicalFeminism, #GayAgenda</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Who are We: Brendan </a:t>
            </a:r>
            <a:endParaRPr dirty="0"/>
          </a:p>
        </p:txBody>
      </p:sp>
      <p:sp>
        <p:nvSpPr>
          <p:cNvPr id="90" name="Google Shape;90;p18"/>
          <p:cNvSpPr txBox="1">
            <a:spLocks noGrp="1"/>
          </p:cNvSpPr>
          <p:nvPr>
            <p:ph type="body" idx="1"/>
          </p:nvPr>
        </p:nvSpPr>
        <p:spPr>
          <a:xfrm>
            <a:off x="311700" y="1152475"/>
            <a:ext cx="36063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Pronouns: He/Him/His</a:t>
            </a:r>
            <a:endParaRPr dirty="0"/>
          </a:p>
          <a:p>
            <a:pPr marL="0" lvl="0" indent="0" algn="l" rtl="0">
              <a:spcBef>
                <a:spcPts val="1600"/>
              </a:spcBef>
              <a:spcAft>
                <a:spcPts val="0"/>
              </a:spcAft>
              <a:buNone/>
            </a:pPr>
            <a:r>
              <a:rPr lang="en" dirty="0"/>
              <a:t>Job: Financial Analyst / Lean Six Sigma Green Belt Facilitator</a:t>
            </a:r>
          </a:p>
          <a:p>
            <a:pPr marL="0" lvl="0" indent="0" algn="l" rtl="0">
              <a:spcBef>
                <a:spcPts val="1600"/>
              </a:spcBef>
              <a:spcAft>
                <a:spcPts val="0"/>
              </a:spcAft>
              <a:buNone/>
            </a:pPr>
            <a:r>
              <a:rPr lang="en" dirty="0"/>
              <a:t>Location: Washington, D.C.</a:t>
            </a:r>
            <a:endParaRPr dirty="0"/>
          </a:p>
          <a:p>
            <a:pPr marL="0" lvl="0" indent="0" algn="l" rtl="0">
              <a:spcBef>
                <a:spcPts val="1600"/>
              </a:spcBef>
              <a:spcAft>
                <a:spcPts val="0"/>
              </a:spcAft>
              <a:buNone/>
            </a:pPr>
            <a:r>
              <a:rPr lang="en" dirty="0"/>
              <a:t>Interests: Queer Volleyball &amp; Kickball, Hiking, Traveling, and Drag Shows!</a:t>
            </a:r>
            <a:endParaRPr dirty="0"/>
          </a:p>
          <a:p>
            <a:pPr marL="0" lvl="0" indent="0" algn="l" rtl="0">
              <a:spcBef>
                <a:spcPts val="1600"/>
              </a:spcBef>
              <a:spcAft>
                <a:spcPts val="0"/>
              </a:spcAft>
              <a:buNone/>
            </a:pPr>
            <a:endParaRPr dirty="0"/>
          </a:p>
          <a:p>
            <a:pPr marL="0" lvl="0" indent="0" algn="l" rtl="0">
              <a:spcBef>
                <a:spcPts val="1600"/>
              </a:spcBef>
              <a:spcAft>
                <a:spcPts val="1600"/>
              </a:spcAft>
              <a:buNone/>
            </a:pPr>
            <a:endParaRPr dirty="0"/>
          </a:p>
        </p:txBody>
      </p:sp>
      <p:pic>
        <p:nvPicPr>
          <p:cNvPr id="91" name="Google Shape;91;p18"/>
          <p:cNvPicPr preferRelativeResize="0"/>
          <p:nvPr/>
        </p:nvPicPr>
        <p:blipFill rotWithShape="1">
          <a:blip r:embed="rId3">
            <a:alphaModFix/>
          </a:blip>
          <a:srcRect l="31258" r="5808"/>
          <a:stretch/>
        </p:blipFill>
        <p:spPr>
          <a:xfrm>
            <a:off x="6423232" y="445025"/>
            <a:ext cx="2095125" cy="3329151"/>
          </a:xfrm>
          <a:prstGeom prst="rect">
            <a:avLst/>
          </a:prstGeom>
          <a:noFill/>
          <a:ln>
            <a:noFill/>
          </a:ln>
        </p:spPr>
      </p:pic>
      <p:pic>
        <p:nvPicPr>
          <p:cNvPr id="92" name="Google Shape;92;p18"/>
          <p:cNvPicPr preferRelativeResize="0"/>
          <p:nvPr/>
        </p:nvPicPr>
        <p:blipFill rotWithShape="1">
          <a:blip r:embed="rId4">
            <a:alphaModFix/>
          </a:blip>
          <a:srcRect l="31228" r="12392"/>
          <a:stretch/>
        </p:blipFill>
        <p:spPr>
          <a:xfrm>
            <a:off x="3918000" y="1727100"/>
            <a:ext cx="1926221" cy="3416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9"/>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Are We: Liv</a:t>
            </a:r>
            <a:endParaRPr dirty="0"/>
          </a:p>
        </p:txBody>
      </p:sp>
      <p:sp>
        <p:nvSpPr>
          <p:cNvPr id="98" name="Google Shape;98;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a:t>Pronouns: She/Her/Hers</a:t>
            </a:r>
            <a:endParaRPr dirty="0"/>
          </a:p>
          <a:p>
            <a:pPr marL="0" lvl="0" indent="0" algn="l" rtl="0">
              <a:lnSpc>
                <a:spcPct val="100000"/>
              </a:lnSpc>
              <a:spcBef>
                <a:spcPts val="1600"/>
              </a:spcBef>
              <a:spcAft>
                <a:spcPts val="0"/>
              </a:spcAft>
              <a:buNone/>
            </a:pPr>
            <a:r>
              <a:rPr lang="en"/>
              <a:t>Job: Research Data Scientist</a:t>
            </a:r>
            <a:endParaRPr dirty="0"/>
          </a:p>
          <a:p>
            <a:pPr marL="0" lvl="0" indent="0" algn="l" rtl="0">
              <a:lnSpc>
                <a:spcPct val="100000"/>
              </a:lnSpc>
              <a:spcBef>
                <a:spcPts val="1600"/>
              </a:spcBef>
              <a:spcAft>
                <a:spcPts val="0"/>
              </a:spcAft>
              <a:buNone/>
            </a:pPr>
            <a:r>
              <a:rPr lang="en"/>
              <a:t>Location: Ballston, VA</a:t>
            </a:r>
            <a:endParaRPr dirty="0"/>
          </a:p>
          <a:p>
            <a:pPr marL="0" lvl="0" indent="0" algn="l" rtl="0">
              <a:lnSpc>
                <a:spcPct val="100000"/>
              </a:lnSpc>
              <a:spcBef>
                <a:spcPts val="1600"/>
              </a:spcBef>
              <a:spcAft>
                <a:spcPts val="0"/>
              </a:spcAft>
              <a:buNone/>
            </a:pPr>
            <a:r>
              <a:rPr lang="en"/>
              <a:t>Interests: Rugby, Hiking, Other </a:t>
            </a:r>
            <a:endParaRPr dirty="0"/>
          </a:p>
          <a:p>
            <a:pPr marL="0" lvl="0" indent="0" algn="l" rtl="0">
              <a:lnSpc>
                <a:spcPct val="100000"/>
              </a:lnSpc>
              <a:spcBef>
                <a:spcPts val="1600"/>
              </a:spcBef>
              <a:spcAft>
                <a:spcPts val="1600"/>
              </a:spcAft>
              <a:buNone/>
            </a:pPr>
            <a:r>
              <a:rPr lang="en"/>
              <a:t>People’s Pets and Kids</a:t>
            </a:r>
            <a:endParaRPr dirty="0"/>
          </a:p>
        </p:txBody>
      </p:sp>
      <p:pic>
        <p:nvPicPr>
          <p:cNvPr id="99" name="Google Shape;99;p19"/>
          <p:cNvPicPr preferRelativeResize="0"/>
          <p:nvPr/>
        </p:nvPicPr>
        <p:blipFill>
          <a:blip r:embed="rId3">
            <a:alphaModFix/>
          </a:blip>
          <a:stretch>
            <a:fillRect/>
          </a:stretch>
        </p:blipFill>
        <p:spPr>
          <a:xfrm>
            <a:off x="3837379" y="1477747"/>
            <a:ext cx="2061975" cy="3665753"/>
          </a:xfrm>
          <a:prstGeom prst="rect">
            <a:avLst/>
          </a:prstGeom>
          <a:noFill/>
          <a:ln>
            <a:noFill/>
          </a:ln>
        </p:spPr>
      </p:pic>
      <p:pic>
        <p:nvPicPr>
          <p:cNvPr id="100" name="Google Shape;100;p19"/>
          <p:cNvPicPr preferRelativeResize="0"/>
          <p:nvPr/>
        </p:nvPicPr>
        <p:blipFill rotWithShape="1">
          <a:blip r:embed="rId4">
            <a:alphaModFix/>
          </a:blip>
          <a:srcRect l="10763" r="8915"/>
          <a:stretch/>
        </p:blipFill>
        <p:spPr>
          <a:xfrm>
            <a:off x="6261615" y="445025"/>
            <a:ext cx="2208424" cy="366575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Who are you?</a:t>
            </a:r>
            <a:endParaRPr dirty="0"/>
          </a:p>
        </p:txBody>
      </p:sp>
      <p:sp>
        <p:nvSpPr>
          <p:cNvPr id="106" name="Google Shape;106;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*Chat your name, position, and location!*</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1"/>
          <p:cNvSpPr txBox="1">
            <a:spLocks noGrp="1"/>
          </p:cNvSpPr>
          <p:nvPr>
            <p:ph type="title"/>
          </p:nvPr>
        </p:nvSpPr>
        <p:spPr>
          <a:xfrm>
            <a:off x="311700" y="445025"/>
            <a:ext cx="8520600" cy="623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Event Polls</a:t>
            </a:r>
            <a:endParaRPr dirty="0"/>
          </a:p>
        </p:txBody>
      </p:sp>
      <p:sp>
        <p:nvSpPr>
          <p:cNvPr id="112" name="Google Shape;112;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Our first ~official~ chapter event will December 10th, 2020. </a:t>
            </a:r>
            <a:endParaRPr dirty="0"/>
          </a:p>
          <a:p>
            <a:pPr marL="0" lvl="0" indent="0" algn="l" rtl="0">
              <a:spcBef>
                <a:spcPts val="1600"/>
              </a:spcBef>
              <a:spcAft>
                <a:spcPts val="0"/>
              </a:spcAft>
              <a:buNone/>
            </a:pPr>
            <a:r>
              <a:rPr lang="en" dirty="0"/>
              <a:t>https://www.surveymonkey.com/r/MRVMKCZ</a:t>
            </a:r>
            <a:endParaRPr dirty="0"/>
          </a:p>
          <a:p>
            <a:pPr marL="0" lvl="0" indent="0" algn="l" rtl="0">
              <a:spcBef>
                <a:spcPts val="1600"/>
              </a:spcBef>
              <a:spcAft>
                <a:spcPts val="1600"/>
              </a:spcAft>
              <a:buNone/>
            </a:pPr>
            <a:endParaRPr dirty="0"/>
          </a:p>
        </p:txBody>
      </p:sp>
    </p:spTree>
  </p:cSld>
  <p:clrMapOvr>
    <a:masterClrMapping/>
  </p:clrMapOvr>
</p:sld>
</file>

<file path=ppt/theme/theme1.xml><?xml version="1.0" encoding="utf-8"?>
<a:theme xmlns:a="http://schemas.openxmlformats.org/drawingml/2006/main" name="Plum">
  <a:themeElements>
    <a:clrScheme name="Plum">
      <a:dk1>
        <a:srgbClr val="611BB8"/>
      </a:dk1>
      <a:lt1>
        <a:srgbClr val="FFFFFF"/>
      </a:lt1>
      <a:dk2>
        <a:srgbClr val="000000"/>
      </a:dk2>
      <a:lt2>
        <a:srgbClr val="7F7F7F"/>
      </a:lt2>
      <a:accent1>
        <a:srgbClr val="333333"/>
      </a:accent1>
      <a:accent2>
        <a:srgbClr val="5E2B97"/>
      </a:accent2>
      <a:accent3>
        <a:srgbClr val="7E57C2"/>
      </a:accent3>
      <a:accent4>
        <a:srgbClr val="C77025"/>
      </a:accent4>
      <a:accent5>
        <a:srgbClr val="009688"/>
      </a:accent5>
      <a:accent6>
        <a:srgbClr val="FFD600"/>
      </a:accent6>
      <a:hlink>
        <a:srgbClr val="009688"/>
      </a:hlink>
      <a:folHlink>
        <a:srgbClr val="00968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859</TotalTime>
  <Words>558</Words>
  <Application>Microsoft Macintosh PowerPoint</Application>
  <PresentationFormat>On-screen Show (16:9)</PresentationFormat>
  <Paragraphs>60</Paragraphs>
  <Slides>12</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Source Sans Pro</vt:lpstr>
      <vt:lpstr>Arial</vt:lpstr>
      <vt:lpstr>Raleway</vt:lpstr>
      <vt:lpstr>Plum</vt:lpstr>
      <vt:lpstr>Leidos Pride ERG  DMV Chapter Launch! </vt:lpstr>
      <vt:lpstr>Welcome! Thanks for Coming Out</vt:lpstr>
      <vt:lpstr>Who are We? What’s our Deal?</vt:lpstr>
      <vt:lpstr>A Message from Our Pride ERG Board</vt:lpstr>
      <vt:lpstr>Our Values</vt:lpstr>
      <vt:lpstr>Who are We: Brendan </vt:lpstr>
      <vt:lpstr>Who Are We: Liv</vt:lpstr>
      <vt:lpstr>Who are you?</vt:lpstr>
      <vt:lpstr>Event Polls</vt:lpstr>
      <vt:lpstr>#GayNews in the DMV &amp; Beyond!</vt:lpstr>
      <vt:lpstr>Any 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Leidos Pride ERG  DMV Chapter Launch!</dc:title>
  <dc:creator>McCullagh, Brendan P-CTR (FAA)</dc:creator>
  <cp:lastModifiedBy>Olivia d'Aliberti</cp:lastModifiedBy>
  <cp:revision>6</cp:revision>
  <dcterms:modified xsi:type="dcterms:W3CDTF">2020-11-22T21:16:28Z</dcterms:modified>
</cp:coreProperties>
</file>